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88" d="100"/>
          <a:sy n="88" d="100"/>
        </p:scale>
        <p:origin x="451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73B9BE-6877-4294-9BD4-C9DCFFB18530}" type="datetimeFigureOut">
              <a:rPr lang="en-DE" smtClean="0"/>
              <a:t>01/04/2024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CC699-11D7-4BB7-9822-DAF76AE8BE52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87163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8CC699-11D7-4BB7-9822-DAF76AE8BE52}" type="slidenum">
              <a:rPr lang="en-DE" smtClean="0"/>
              <a:t>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83645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511D-80FC-C93B-A060-EC9B297A7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135123-6EEA-B6A0-2011-3383BB569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E4F8B-94EC-C32B-4B1B-1923AF84D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26F1E-AC45-CE30-AD99-CBECED416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957EF6-FC59-4D5F-FE88-032CE4CB4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631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DDB85-A4A5-52D7-0547-AE6447E80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3278CC-5071-2A17-7D12-C6B1DFA30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BAACA-A931-9ADF-9E81-0C7E2A5AB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8FB41C-9AD3-7089-5FB8-5E43B8EE5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E8E80-6E76-A03A-4930-02EB47374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45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E8A076-1666-EFCD-183F-5F9CDD9D5A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F19EB8-53A0-72FF-8587-68E4BF9F46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E6C76-DB8A-F0A9-C8F3-BCF806814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1D3D1-F4D4-0B38-8DE4-EC622F24D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1E396-661D-F908-E22D-B88541805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979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A6692-FC72-5B4C-AED5-5DAB9562F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0CDFA-37C6-3852-CA1A-BFFFFFC69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C6FC2-FE46-8870-55A1-25B17CFBA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2ACEB-ECDF-0CA0-B056-565F670DB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69A45-22BE-23FD-5904-6E73081CE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95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669D2-BE66-3414-A661-4A3C3CECA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03433-D552-C047-4065-077A0FB10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45FA1-ECF9-ED63-ED59-CE93FA62E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92E72-D562-3AA5-8CCF-6F33E0B8D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4E6EF-ED87-C697-7E59-3C38F988C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461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16294-BEA0-449D-BD8C-EA04671AE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C50AE-0568-54C3-1243-F2F428AD50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99E26-B57E-B9AF-F493-A2C4C0FB67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A6E735-E667-493D-D7A8-D85889990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5CCB0D-6E9E-52E6-3137-E9B653040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57FA5C-4BA0-0E82-12F6-3ADC4C73C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5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439A5-A93B-AE94-3DB0-9D576D881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023232-06F4-CB77-1E3A-259CDBBD5B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214FAA-7BFE-AB91-23B4-3F8FE1AF31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C35619-CF7C-C240-1474-9D10152ACC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7C4EDD-D2ED-46A7-C122-6B792B5F6A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490A3B-1CE9-4392-2313-5409EC6F8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4CF060-DAC9-C60D-EDBC-0705BF376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0F56DD-10A6-7859-7966-5F1F747AE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4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2C7C3-A5DB-86B0-0E76-A190C8F05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1A7843-4F22-E4DC-B921-B98162D46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743454-5C45-73F8-959A-D09E2EF5A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70DB12-F73B-E429-BC16-CAF926B37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340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B2D796-B819-17C1-712B-E3A20407F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EA1C64-EA38-936E-26EA-3FD734D5D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9AFDD-5AA8-93C1-F0E6-EED5CCFE2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697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B9A8D-2178-F3E6-4485-2521F635D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4D05F-0E90-3FAD-1900-37288B6C8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281ACD-5153-0D22-AD39-B734A3E0D4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F1BCF8-B7DD-A72D-BB10-095FBDFB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4E945A-29BD-FCEB-98B2-094B7198F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34944E-7284-DFDE-292A-0EEB0CB58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95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AF167-710A-FE2E-3662-DE719EA8C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D770BA-4453-3F26-79AB-90EE047C04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43743D-D9D9-8430-AFB2-D8F78B4A83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786EB-3716-5285-998D-4D9C80BA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4/1/2024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049A17-3B7B-8F11-2521-5A1E585CB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CE7FD-162E-CD08-652B-4A9B743BC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874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67D2D9-EFF8-8AA2-3D8B-1C01CB966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B6B17-CB72-3B78-1477-8C5CBF57C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7B562-E484-4EA2-BC82-8D909221FF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D92BC-42A9-434B-8530-ADBF4485E407}" type="datetimeFigureOut">
              <a:rPr lang="en-US" smtClean="0"/>
              <a:pPr/>
              <a:t>4/1/2024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23540-3D7E-DF7C-1275-436F691D00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4E16A-EA3F-2C41-3B88-321E6D4FAE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89F9E-9962-4B7B-BA18-A15907CCC6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665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3D Glass Rendering Of Chemical Compounds">
            <a:extLst>
              <a:ext uri="{FF2B5EF4-FFF2-40B4-BE49-F238E27FC236}">
                <a16:creationId xmlns:a16="http://schemas.microsoft.com/office/drawing/2014/main" id="{097F8A92-F8E2-8610-1EE3-07CC0D9C50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alphaModFix/>
          </a:blip>
          <a:srcRect r="-1" b="306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66A488-50F4-C5D2-E8AC-5F048D459F7D}"/>
              </a:ext>
            </a:extLst>
          </p:cNvPr>
          <p:cNvSpPr/>
          <p:nvPr/>
        </p:nvSpPr>
        <p:spPr>
          <a:xfrm>
            <a:off x="3841742" y="1091725"/>
            <a:ext cx="4508504" cy="4453942"/>
          </a:xfrm>
          <a:prstGeom prst="ellipse">
            <a:avLst/>
          </a:prstGeom>
          <a:solidFill>
            <a:srgbClr val="FFFFFF">
              <a:alpha val="85098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E47197-616C-2A8C-FA6C-2E1AE1A240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8155" y="2235533"/>
            <a:ext cx="3535679" cy="967722"/>
          </a:xfrm>
        </p:spPr>
        <p:txBody>
          <a:bodyPr anchor="b">
            <a:noAutofit/>
          </a:bodyPr>
          <a:lstStyle/>
          <a:p>
            <a:pPr algn="ctr"/>
            <a:r>
              <a:rPr lang="en-US" sz="4800" dirty="0" err="1">
                <a:solidFill>
                  <a:srgbClr val="00B0F0"/>
                </a:solidFill>
              </a:rPr>
              <a:t>Tetra</a:t>
            </a:r>
            <a:r>
              <a:rPr lang="en-US" sz="4800" dirty="0" err="1"/>
              <a:t>Science</a:t>
            </a:r>
            <a:endParaRPr lang="en-DE" sz="4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A50D1E-085D-4D5F-87B1-825371DFC493}"/>
              </a:ext>
            </a:extLst>
          </p:cNvPr>
          <p:cNvSpPr/>
          <p:nvPr/>
        </p:nvSpPr>
        <p:spPr>
          <a:xfrm>
            <a:off x="0" y="4885267"/>
            <a:ext cx="12192000" cy="1972728"/>
          </a:xfrm>
          <a:prstGeom prst="rect">
            <a:avLst/>
          </a:prstGeom>
          <a:gradFill>
            <a:gsLst>
              <a:gs pos="30000">
                <a:schemeClr val="accent1">
                  <a:lumMod val="5000"/>
                  <a:lumOff val="95000"/>
                  <a:alpha val="0"/>
                </a:schemeClr>
              </a:gs>
              <a:gs pos="60000">
                <a:schemeClr val="bg1">
                  <a:alpha val="78000"/>
                </a:schemeClr>
              </a:gs>
              <a:gs pos="83000">
                <a:schemeClr val="bg1">
                  <a:alpha val="9500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759B3-0142-FA87-175E-8FE00F4A8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76179" y="3530979"/>
            <a:ext cx="3839634" cy="87758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+mj-lt"/>
              </a:rPr>
              <a:t>Data Onboarding Presentation</a:t>
            </a:r>
            <a:endParaRPr lang="en-DE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C45AA0-9823-9630-A30E-D93B09927A44}"/>
              </a:ext>
            </a:extLst>
          </p:cNvPr>
          <p:cNvSpPr txBox="1"/>
          <p:nvPr/>
        </p:nvSpPr>
        <p:spPr>
          <a:xfrm>
            <a:off x="8094133" y="6373569"/>
            <a:ext cx="401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+mj-lt"/>
              </a:rPr>
              <a:t>Harness the value of scientific data</a:t>
            </a:r>
            <a:endParaRPr lang="en-DE" sz="2000" dirty="0">
              <a:latin typeface="+mj-lt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610992-7083-0A22-822F-12E40E04D70C}"/>
              </a:ext>
            </a:extLst>
          </p:cNvPr>
          <p:cNvCxnSpPr/>
          <p:nvPr/>
        </p:nvCxnSpPr>
        <p:spPr>
          <a:xfrm>
            <a:off x="3987795" y="3203255"/>
            <a:ext cx="4216401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761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2E802-D0EE-DF70-02FA-654A9A6A2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SSP Sequence diagram</a:t>
            </a:r>
            <a:endParaRPr lang="en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803D22-9A9D-A9DD-81EE-EEC283BE7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337" y="1346285"/>
            <a:ext cx="11956869" cy="5037581"/>
          </a:xfrm>
        </p:spPr>
      </p:pic>
    </p:spTree>
    <p:extLst>
      <p:ext uri="{BB962C8B-B14F-4D97-AF65-F5344CB8AC3E}">
        <p14:creationId xmlns:p14="http://schemas.microsoft.com/office/powerpoint/2010/main" val="1991254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F589A-DC18-3A02-225F-0BEE47C9E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World!</a:t>
            </a:r>
            <a:endParaRPr lang="en-DE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45E3343D-A40B-6E1F-717A-C0278DEAE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09" y="1470649"/>
            <a:ext cx="11277982" cy="5022226"/>
          </a:xfrm>
        </p:spPr>
      </p:pic>
    </p:spTree>
    <p:extLst>
      <p:ext uri="{BB962C8B-B14F-4D97-AF65-F5344CB8AC3E}">
        <p14:creationId xmlns:p14="http://schemas.microsoft.com/office/powerpoint/2010/main" val="1469047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5949F-5DD1-0F4E-B3B2-9113A3D8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Old Architecture</a:t>
            </a:r>
            <a:endParaRPr lang="en-DE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9694780A-980C-22ED-7FC3-016973011A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9" y="1690688"/>
            <a:ext cx="12034895" cy="4562066"/>
          </a:xfrm>
        </p:spPr>
      </p:pic>
    </p:spTree>
    <p:extLst>
      <p:ext uri="{BB962C8B-B14F-4D97-AF65-F5344CB8AC3E}">
        <p14:creationId xmlns:p14="http://schemas.microsoft.com/office/powerpoint/2010/main" val="3280814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5E6C7-A16F-A694-264D-16F4E0F33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Desired outcomes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5AD13-9079-E703-CDCC-9E607DBC1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should be able to scrape websites</a:t>
            </a:r>
          </a:p>
          <a:p>
            <a:r>
              <a:rPr lang="en-US" dirty="0"/>
              <a:t>Version changes in the content</a:t>
            </a:r>
          </a:p>
          <a:p>
            <a:r>
              <a:rPr lang="en-US" dirty="0"/>
              <a:t>Translate and parse data</a:t>
            </a:r>
          </a:p>
          <a:p>
            <a:r>
              <a:rPr lang="en-US" dirty="0"/>
              <a:t>Process images</a:t>
            </a:r>
          </a:p>
          <a:p>
            <a:r>
              <a:rPr lang="en-US" dirty="0"/>
              <a:t>Create stats and reporting using received data</a:t>
            </a:r>
          </a:p>
          <a:p>
            <a:r>
              <a:rPr lang="en-US" dirty="0"/>
              <a:t>Tag each object to associated category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935560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6F3E9-2FB4-F4B5-FE47-008B24E3F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Tradeoffs or considerations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3E6A2-EAA8-486C-4AB1-9EF20F1E2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Adhoc</a:t>
            </a:r>
            <a:r>
              <a:rPr lang="en-US" dirty="0"/>
              <a:t> request to load other sources take considerably more time to process.</a:t>
            </a:r>
          </a:p>
          <a:p>
            <a:r>
              <a:rPr lang="en-US" dirty="0"/>
              <a:t>Breaking changes to the website implies tests failing and a modification in the script.</a:t>
            </a:r>
          </a:p>
          <a:p>
            <a:endParaRPr lang="en-US" dirty="0"/>
          </a:p>
          <a:p>
            <a:r>
              <a:rPr lang="en-US" dirty="0"/>
              <a:t>Consider RAG based LLMs as a service to transform data into desired JSON structure.  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7516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DFE2-4DC3-E348-1CB1-21656C51F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1C25F-D893-8518-CF31-E6CE5D0F5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 history search for patient entry to patient departure</a:t>
            </a:r>
          </a:p>
          <a:p>
            <a:pPr marL="457200" lvl="1" indent="0">
              <a:buNone/>
            </a:pPr>
            <a:r>
              <a:rPr lang="en-US" dirty="0"/>
              <a:t>e.g. Diagnostics carcinoma history is related to cancer.</a:t>
            </a:r>
          </a:p>
          <a:p>
            <a:r>
              <a:rPr lang="en-US" dirty="0"/>
              <a:t>Patient back history</a:t>
            </a:r>
          </a:p>
          <a:p>
            <a:r>
              <a:rPr lang="en-US" dirty="0"/>
              <a:t>Search capability</a:t>
            </a:r>
          </a:p>
          <a:p>
            <a:r>
              <a:rPr lang="en-US" dirty="0"/>
              <a:t>Alerts and Pending/Incomplete data warning</a:t>
            </a:r>
          </a:p>
          <a:p>
            <a:r>
              <a:rPr lang="en-US" dirty="0"/>
              <a:t>Sample analysis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554302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A4171-16EB-BF0C-1000-71E192576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Questions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62596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91CED-D43C-6F6B-86A0-D49D77ECA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TetraScience’s Scientific Data &amp; AI Cloud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34E5A-CEA3-3F9E-D7A1-2E20E5B2D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Ingest and centralize life sciences data in the cloud</a:t>
            </a:r>
          </a:p>
          <a:p>
            <a:endParaRPr lang="en-US" dirty="0"/>
          </a:p>
          <a:p>
            <a:r>
              <a:rPr lang="en-US" dirty="0"/>
              <a:t>Parse and transform scientific data into accessible web &amp; SQL friendly formats and interfaces, enabling usage via programmatic and BI tools</a:t>
            </a:r>
          </a:p>
          <a:p>
            <a:endParaRPr lang="en-US" dirty="0"/>
          </a:p>
          <a:p>
            <a:r>
              <a:rPr lang="en-US" dirty="0"/>
              <a:t>Automate the movement of scientific data to strategic targets, like Electronic Laboratory Notebooks (ELNs) and Laboratory Information management systems (LIMS)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64126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5C88C-16A9-FDF5-B059-1B2EFA0FA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Components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975B3-0115-2106-D1F4-2F63FE036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Tetra Integrations</a:t>
            </a:r>
          </a:p>
          <a:p>
            <a:endParaRPr lang="en-US" dirty="0"/>
          </a:p>
          <a:p>
            <a:r>
              <a:rPr lang="en-US" dirty="0"/>
              <a:t>Data Harmonization and Engineering</a:t>
            </a:r>
          </a:p>
          <a:p>
            <a:endParaRPr lang="en-US" dirty="0"/>
          </a:p>
          <a:p>
            <a:r>
              <a:rPr lang="en-US" dirty="0"/>
              <a:t>Data Access and Management</a:t>
            </a:r>
          </a:p>
          <a:p>
            <a:endParaRPr lang="en-US" dirty="0"/>
          </a:p>
          <a:p>
            <a:r>
              <a:rPr lang="en-US" dirty="0" err="1"/>
              <a:t>GxP</a:t>
            </a:r>
            <a:r>
              <a:rPr lang="en-US" dirty="0"/>
              <a:t> support, Administration and, Security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174116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971C2-F83E-1513-9F7A-68C6181D6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 Components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95A52-068C-7C9C-465D-3629A175B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Tetra Agents</a:t>
            </a:r>
          </a:p>
          <a:p>
            <a:endParaRPr lang="en-US" dirty="0"/>
          </a:p>
          <a:p>
            <a:r>
              <a:rPr lang="en-US" dirty="0"/>
              <a:t>Tetra Connectors</a:t>
            </a:r>
          </a:p>
          <a:p>
            <a:endParaRPr lang="en-US" dirty="0"/>
          </a:p>
          <a:p>
            <a:r>
              <a:rPr lang="en-US" dirty="0"/>
              <a:t>Tetra Data Pipelines</a:t>
            </a:r>
          </a:p>
        </p:txBody>
      </p:sp>
    </p:spTree>
    <p:extLst>
      <p:ext uri="{BB962C8B-B14F-4D97-AF65-F5344CB8AC3E}">
        <p14:creationId xmlns:p14="http://schemas.microsoft.com/office/powerpoint/2010/main" val="1989615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77CE0-67C5-1CA5-8F38-0A12B21E8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Supported Integrations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981CD-7EF3-3BC3-0F9D-C0D11B8F9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Experiment Context and Design Data Integrations</a:t>
            </a:r>
          </a:p>
          <a:p>
            <a:pPr lvl="1"/>
            <a:r>
              <a:rPr lang="en-US" sz="2800" dirty="0" err="1"/>
              <a:t>Benchling</a:t>
            </a:r>
            <a:r>
              <a:rPr lang="en-US" sz="2800" dirty="0"/>
              <a:t>, IDBS E-Workbook, </a:t>
            </a:r>
            <a:r>
              <a:rPr lang="en-US" sz="2800" dirty="0" err="1"/>
              <a:t>Revvity</a:t>
            </a:r>
            <a:r>
              <a:rPr lang="en-US" sz="2800" dirty="0"/>
              <a:t> Signals, </a:t>
            </a:r>
            <a:r>
              <a:rPr lang="en-US" sz="2800" dirty="0" err="1"/>
              <a:t>Dotmatics</a:t>
            </a:r>
            <a:r>
              <a:rPr lang="en-US" sz="2800" dirty="0"/>
              <a:t> Entity Registration, </a:t>
            </a:r>
            <a:r>
              <a:rPr lang="en-US" sz="2800" dirty="0" err="1"/>
              <a:t>Dotmatics</a:t>
            </a:r>
            <a:r>
              <a:rPr lang="en-US" sz="2800" dirty="0"/>
              <a:t> ELN, </a:t>
            </a:r>
            <a:r>
              <a:rPr lang="en-US" sz="2800" dirty="0" err="1"/>
              <a:t>LabVantage</a:t>
            </a:r>
            <a:r>
              <a:rPr lang="en-US" sz="2800" dirty="0"/>
              <a:t>, Titian Mosaic</a:t>
            </a:r>
          </a:p>
          <a:p>
            <a:pPr lvl="1"/>
            <a:endParaRPr lang="en-US" sz="2800" dirty="0"/>
          </a:p>
          <a:p>
            <a:r>
              <a:rPr lang="en-US" dirty="0"/>
              <a:t>File Sharing and External Collaborator Data Integrations</a:t>
            </a:r>
          </a:p>
          <a:p>
            <a:pPr lvl="1"/>
            <a:r>
              <a:rPr lang="en-US" sz="2800" dirty="0"/>
              <a:t>Box, Egnyte, Amazon S3, Microsoft SharePoint, Snowflake</a:t>
            </a:r>
          </a:p>
          <a:p>
            <a:pPr lvl="1"/>
            <a:endParaRPr lang="en-US" sz="2800" dirty="0"/>
          </a:p>
          <a:p>
            <a:r>
              <a:rPr lang="en-US" dirty="0"/>
              <a:t>Instrument Data Integrations</a:t>
            </a:r>
          </a:p>
          <a:p>
            <a:pPr lvl="1"/>
            <a:r>
              <a:rPr lang="pt-BR" sz="2800" dirty="0"/>
              <a:t>AGU Sm@rtLine Data Cockpit (SDC), </a:t>
            </a:r>
            <a:r>
              <a:rPr lang="en-US" sz="2800" dirty="0" err="1"/>
              <a:t>Cytiva</a:t>
            </a:r>
            <a:r>
              <a:rPr lang="en-US" sz="2800" dirty="0"/>
              <a:t> UNICORN, </a:t>
            </a:r>
            <a:r>
              <a:rPr lang="en-US" sz="2800" dirty="0" err="1"/>
              <a:t>HighRes</a:t>
            </a:r>
            <a:r>
              <a:rPr lang="en-US" sz="2800" dirty="0"/>
              <a:t> </a:t>
            </a:r>
            <a:r>
              <a:rPr lang="en-US" sz="2800" dirty="0" err="1"/>
              <a:t>Biosolutions</a:t>
            </a:r>
            <a:r>
              <a:rPr lang="en-US" sz="2800" dirty="0"/>
              <a:t> Cellario, Windows-based instruments, </a:t>
            </a:r>
            <a:r>
              <a:rPr lang="en-US" sz="2800" dirty="0" err="1"/>
              <a:t>KEPServerEX</a:t>
            </a:r>
            <a:r>
              <a:rPr lang="en-US" sz="2800" dirty="0"/>
              <a:t>, Simple instruments e.g. Siemens, </a:t>
            </a:r>
            <a:r>
              <a:rPr lang="en-US" sz="2800" dirty="0" err="1"/>
              <a:t>Sotax</a:t>
            </a:r>
            <a:r>
              <a:rPr lang="en-US" sz="2800" dirty="0"/>
              <a:t> etc., Mettler Toledo </a:t>
            </a:r>
            <a:r>
              <a:rPr lang="en-US" sz="2800" dirty="0" err="1"/>
              <a:t>LabX</a:t>
            </a:r>
            <a:r>
              <a:rPr lang="en-US" sz="2800" dirty="0"/>
              <a:t>, Solace </a:t>
            </a:r>
            <a:r>
              <a:rPr lang="en-US" sz="2800" dirty="0" err="1"/>
              <a:t>PubSub</a:t>
            </a:r>
            <a:r>
              <a:rPr lang="en-US" sz="2800" dirty="0"/>
              <a:t>+, </a:t>
            </a:r>
            <a:r>
              <a:rPr lang="en-US" sz="2800" dirty="0" err="1"/>
              <a:t>Thermo</a:t>
            </a:r>
            <a:r>
              <a:rPr lang="en-US" sz="2800" dirty="0"/>
              <a:t> Scientific </a:t>
            </a:r>
            <a:r>
              <a:rPr lang="en-US" sz="2800" dirty="0" err="1"/>
              <a:t>Chromeleon</a:t>
            </a:r>
            <a:r>
              <a:rPr lang="en-US" sz="2800" dirty="0"/>
              <a:t>, Waters Empower</a:t>
            </a:r>
            <a:endParaRPr lang="en-DE" sz="2800" dirty="0"/>
          </a:p>
        </p:txBody>
      </p:sp>
    </p:spTree>
    <p:extLst>
      <p:ext uri="{BB962C8B-B14F-4D97-AF65-F5344CB8AC3E}">
        <p14:creationId xmlns:p14="http://schemas.microsoft.com/office/powerpoint/2010/main" val="2092173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B446C-F543-3234-3731-FD8ACFEF4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Tetra Agents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34C8B-59AE-D815-E283-65A3604ED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2600" dirty="0"/>
              <a:t>Tetra Agents provide built-in data integration with specific instruments or systems. They offer similar functionality as but are Windows based and run exclusively on-premises.</a:t>
            </a:r>
          </a:p>
          <a:p>
            <a:pPr marL="0" indent="0">
              <a:lnSpc>
                <a:spcPct val="70000"/>
              </a:lnSpc>
              <a:buNone/>
            </a:pPr>
            <a:endParaRPr lang="en-US" sz="2600" dirty="0"/>
          </a:p>
          <a:p>
            <a:pPr lvl="1">
              <a:lnSpc>
                <a:spcPct val="70000"/>
              </a:lnSpc>
            </a:pPr>
            <a:r>
              <a:rPr lang="en-US" sz="2200" dirty="0"/>
              <a:t>Tetra </a:t>
            </a:r>
            <a:r>
              <a:rPr lang="en-US" sz="2200" dirty="0" err="1"/>
              <a:t>Chromeleon</a:t>
            </a:r>
            <a:r>
              <a:rPr lang="en-US" sz="2200" dirty="0"/>
              <a:t> Agent</a:t>
            </a:r>
          </a:p>
          <a:p>
            <a:pPr lvl="1">
              <a:lnSpc>
                <a:spcPct val="70000"/>
              </a:lnSpc>
            </a:pPr>
            <a:endParaRPr lang="en-US" sz="2200" dirty="0"/>
          </a:p>
          <a:p>
            <a:pPr lvl="1">
              <a:lnSpc>
                <a:spcPct val="70000"/>
              </a:lnSpc>
            </a:pPr>
            <a:r>
              <a:rPr lang="en-US" sz="2200" dirty="0"/>
              <a:t>Tetra Empower Agent</a:t>
            </a:r>
          </a:p>
          <a:p>
            <a:pPr lvl="1">
              <a:lnSpc>
                <a:spcPct val="70000"/>
              </a:lnSpc>
            </a:pPr>
            <a:endParaRPr lang="en-US" sz="2200" dirty="0"/>
          </a:p>
          <a:p>
            <a:pPr lvl="1">
              <a:lnSpc>
                <a:spcPct val="70000"/>
              </a:lnSpc>
            </a:pPr>
            <a:r>
              <a:rPr lang="en-US" sz="2200" b="1" dirty="0"/>
              <a:t>Tetra File-Log Agent</a:t>
            </a:r>
          </a:p>
          <a:p>
            <a:pPr lvl="1">
              <a:lnSpc>
                <a:spcPct val="70000"/>
              </a:lnSpc>
            </a:pPr>
            <a:endParaRPr lang="en-US" sz="2200" dirty="0"/>
          </a:p>
          <a:p>
            <a:pPr lvl="1">
              <a:lnSpc>
                <a:spcPct val="70000"/>
              </a:lnSpc>
            </a:pPr>
            <a:r>
              <a:rPr lang="en-US" sz="2200" dirty="0"/>
              <a:t>Tetra IoT Agent</a:t>
            </a:r>
          </a:p>
          <a:p>
            <a:pPr lvl="1">
              <a:lnSpc>
                <a:spcPct val="70000"/>
              </a:lnSpc>
            </a:pPr>
            <a:endParaRPr lang="en-US" sz="2200" dirty="0"/>
          </a:p>
          <a:p>
            <a:pPr lvl="1">
              <a:lnSpc>
                <a:spcPct val="70000"/>
              </a:lnSpc>
            </a:pPr>
            <a:r>
              <a:rPr lang="en-US" sz="2200" dirty="0"/>
              <a:t>Tetra </a:t>
            </a:r>
            <a:r>
              <a:rPr lang="en-US" sz="2200" dirty="0" err="1"/>
              <a:t>LabX</a:t>
            </a:r>
            <a:r>
              <a:rPr lang="en-US" sz="2200" dirty="0"/>
              <a:t> Agent</a:t>
            </a:r>
          </a:p>
          <a:p>
            <a:pPr lvl="1">
              <a:lnSpc>
                <a:spcPct val="70000"/>
              </a:lnSpc>
            </a:pPr>
            <a:endParaRPr lang="en-US" sz="2200" dirty="0"/>
          </a:p>
          <a:p>
            <a:pPr lvl="1">
              <a:lnSpc>
                <a:spcPct val="70000"/>
              </a:lnSpc>
            </a:pPr>
            <a:r>
              <a:rPr lang="en-US" sz="2200" dirty="0"/>
              <a:t>Tetra UNICORN Agent</a:t>
            </a: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184436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04013-B732-EA58-DB5D-9CA25E22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Harmonization and Engineering 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9E5DF-8042-200D-606A-C7A510741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384248"/>
                </a:solidFill>
                <a:latin typeface="system-ui"/>
              </a:rPr>
              <a:t>TetraScience</a:t>
            </a:r>
            <a:r>
              <a:rPr lang="en-US" dirty="0">
                <a:solidFill>
                  <a:srgbClr val="384248"/>
                </a:solidFill>
                <a:latin typeface="system-ui"/>
              </a:rPr>
              <a:t> provides many Tetra Data models and, option to create custom schemas. We use these schematized representations of common scientific data in pipelines to automate data operations and transformations.</a:t>
            </a:r>
          </a:p>
          <a:p>
            <a:pPr marL="0" indent="0">
              <a:buNone/>
            </a:pPr>
            <a:endParaRPr lang="en-US" dirty="0">
              <a:solidFill>
                <a:srgbClr val="384248"/>
              </a:solidFill>
              <a:latin typeface="system-ui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384248"/>
                </a:solidFill>
                <a:latin typeface="system-ui"/>
              </a:rPr>
              <a:t>Vendors:</a:t>
            </a:r>
          </a:p>
          <a:p>
            <a:pPr marL="457200" lvl="1" indent="0">
              <a:buNone/>
            </a:pPr>
            <a:r>
              <a:rPr lang="en-US" sz="1400" dirty="0">
                <a:solidFill>
                  <a:srgbClr val="384248"/>
                </a:solidFill>
                <a:latin typeface="system-ui"/>
              </a:rPr>
              <a:t>Advanced Instrument, Agilent Technologies, AGU, BD Biosciences, Beckman Coulter, Bio Rad, BMG Labtech, Bruker, Charles River,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Chemometec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Cytek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Cytiva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 (GE Healthcare), Hach, Hamilton,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HighRes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Biosolutions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Hitachi, Huxley Bertram,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Inheco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Intavis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Jasco, Leica,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Liconic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Lighthouse, Lonza Biosciences, Luminex, Malvern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Panalytical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Matrix Scientific,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MesoScale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 Discovery (MSD),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Metrohm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Miltenyi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Biotec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Molecular Devices, MTS Insight,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NanoTemper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Nexcelom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 (PerkinElmer), Nikon, Nova Biomedical, PerkinElmer,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ProteinSimple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Radiometer, Renishaw,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Repligen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Revvity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Roche, Sartorius,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Sciex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, Shimadzu, Siemens, Sony,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Sotax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 AG, Suez Water Technologies, TA Instruments, Tecan, Teledyne Hanson, </a:t>
            </a:r>
            <a:r>
              <a:rPr lang="en-US" sz="1400" dirty="0" err="1">
                <a:solidFill>
                  <a:srgbClr val="384248"/>
                </a:solidFill>
                <a:latin typeface="system-ui"/>
              </a:rPr>
              <a:t>Thermo</a:t>
            </a:r>
            <a:r>
              <a:rPr lang="en-US" sz="1400" dirty="0">
                <a:solidFill>
                  <a:srgbClr val="384248"/>
                </a:solidFill>
                <a:latin typeface="system-ui"/>
              </a:rPr>
              <a:t> Fisher, Unchained Labs, Waters, Wyatt, Yokogawa / Fluid Imaging, YSI, Zeiss etc.</a:t>
            </a:r>
            <a:endParaRPr lang="en-DE" sz="1400" dirty="0">
              <a:solidFill>
                <a:srgbClr val="384248"/>
              </a:solidFill>
              <a:latin typeface="system-ui"/>
            </a:endParaRPr>
          </a:p>
        </p:txBody>
      </p:sp>
    </p:spTree>
    <p:extLst>
      <p:ext uri="{BB962C8B-B14F-4D97-AF65-F5344CB8AC3E}">
        <p14:creationId xmlns:p14="http://schemas.microsoft.com/office/powerpoint/2010/main" val="289096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377C8-5E28-4B10-51D6-5F9781DC0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Pipeline Architecture</a:t>
            </a:r>
            <a:endParaRPr lang="en-DE" dirty="0"/>
          </a:p>
        </p:txBody>
      </p:sp>
      <p:pic>
        <p:nvPicPr>
          <p:cNvPr id="5" name="Content Placeholder 4" descr="A diagram of data processing process&#10;&#10;Description automatically generated">
            <a:extLst>
              <a:ext uri="{FF2B5EF4-FFF2-40B4-BE49-F238E27FC236}">
                <a16:creationId xmlns:a16="http://schemas.microsoft.com/office/drawing/2014/main" id="{1F3EB3B1-A6E5-24FC-9E3A-C39A058F81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121" y="1481040"/>
            <a:ext cx="8365757" cy="4725774"/>
          </a:xfrm>
        </p:spPr>
      </p:pic>
    </p:spTree>
    <p:extLst>
      <p:ext uri="{BB962C8B-B14F-4D97-AF65-F5344CB8AC3E}">
        <p14:creationId xmlns:p14="http://schemas.microsoft.com/office/powerpoint/2010/main" val="3767189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9B20-23BF-10B7-5B1A-4CB9A5073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Self-Service Tetra Data Pipelines </a:t>
            </a:r>
            <a:endParaRPr lang="en-DE" dirty="0"/>
          </a:p>
        </p:txBody>
      </p:sp>
      <p:pic>
        <p:nvPicPr>
          <p:cNvPr id="5" name="Content Placeholder 4" descr="A diagram of a process flow&#10;&#10;Description automatically generated">
            <a:extLst>
              <a:ext uri="{FF2B5EF4-FFF2-40B4-BE49-F238E27FC236}">
                <a16:creationId xmlns:a16="http://schemas.microsoft.com/office/drawing/2014/main" id="{2D94202C-E6B0-2750-DF09-E5C42DAB5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254" y="1825625"/>
            <a:ext cx="10027492" cy="4351338"/>
          </a:xfrm>
        </p:spPr>
      </p:pic>
    </p:spTree>
    <p:extLst>
      <p:ext uri="{BB962C8B-B14F-4D97-AF65-F5344CB8AC3E}">
        <p14:creationId xmlns:p14="http://schemas.microsoft.com/office/powerpoint/2010/main" val="41564887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440</TotalTime>
  <Words>565</Words>
  <Application>Microsoft Office PowerPoint</Application>
  <PresentationFormat>Widescreen</PresentationFormat>
  <Paragraphs>77</Paragraphs>
  <Slides>16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system-ui</vt:lpstr>
      <vt:lpstr>Office Theme</vt:lpstr>
      <vt:lpstr>TetraScience</vt:lpstr>
      <vt:lpstr>TetraScience’s Scientific Data &amp; AI Cloud</vt:lpstr>
      <vt:lpstr>Key Components</vt:lpstr>
      <vt:lpstr>Integration Components</vt:lpstr>
      <vt:lpstr>Supported Integrations</vt:lpstr>
      <vt:lpstr>Tetra Agents</vt:lpstr>
      <vt:lpstr>Data Harmonization and Engineering </vt:lpstr>
      <vt:lpstr>Data Pipeline Architecture</vt:lpstr>
      <vt:lpstr>Self-Service Tetra Data Pipelines </vt:lpstr>
      <vt:lpstr>SSP Sequence diagram</vt:lpstr>
      <vt:lpstr>Hello World!</vt:lpstr>
      <vt:lpstr>Old Architecture</vt:lpstr>
      <vt:lpstr>Desired outcomes</vt:lpstr>
      <vt:lpstr>Design Tradeoffs or considerations</vt:lpstr>
      <vt:lpstr>Demo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Tetra Science</dc:title>
  <dc:creator>praveer kumar</dc:creator>
  <cp:lastModifiedBy>praveer kumar</cp:lastModifiedBy>
  <cp:revision>47</cp:revision>
  <dcterms:created xsi:type="dcterms:W3CDTF">2024-04-01T00:36:13Z</dcterms:created>
  <dcterms:modified xsi:type="dcterms:W3CDTF">2024-04-01T08:50:37Z</dcterms:modified>
</cp:coreProperties>
</file>

<file path=docProps/thumbnail.jpeg>
</file>